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62" r:id="rId3"/>
  </p:sldMasterIdLst>
  <p:notesMasterIdLst>
    <p:notesMasterId r:id="rId6"/>
  </p:notesMasterIdLst>
  <p:sldIdLst>
    <p:sldId id="261" r:id="rId4"/>
    <p:sldId id="256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92E"/>
    <a:srgbClr val="21A5DE"/>
    <a:srgbClr val="FF9966"/>
    <a:srgbClr val="2F99C8"/>
    <a:srgbClr val="2F9ACA"/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3" autoAdjust="0"/>
    <p:restoredTop sz="93669" autoAdjust="0"/>
  </p:normalViewPr>
  <p:slideViewPr>
    <p:cSldViewPr snapToGrid="0" snapToObjects="1" showGuides="1">
      <p:cViewPr varScale="1">
        <p:scale>
          <a:sx n="41" d="100"/>
          <a:sy n="41" d="100"/>
        </p:scale>
        <p:origin x="-1560" y="-104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E2990-4913-4049-8767-72C78609D8E6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9624A-5C95-40F4-B1FF-743713B6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7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624A-5C95-40F4-B1FF-743713B63A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7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624A-5C95-40F4-B1FF-743713B63A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4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3829236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3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4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9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7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10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11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30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5A09C14-5474-4185-90B6-C98CA8A7F2B6}"/>
              </a:ext>
            </a:extLst>
          </p:cNvPr>
          <p:cNvSpPr txBox="1"/>
          <p:nvPr userDrawn="1"/>
        </p:nvSpPr>
        <p:spPr>
          <a:xfrm>
            <a:off x="1588168" y="2235753"/>
            <a:ext cx="1411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0" baseline="0" dirty="0">
                <a:solidFill>
                  <a:schemeClr val="bg1"/>
                </a:solidFill>
                <a:latin typeface="Apex Rounded"/>
                <a:ea typeface="Apex Rounded Book" pitchFamily="2" charset="0"/>
                <a:cs typeface="Apex Rounded" charset="0"/>
              </a:rPr>
              <a:t>NATIONAL TEACHER DAY!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A8E9C05-F06B-46BB-AC23-9706A9603021}"/>
              </a:ext>
            </a:extLst>
          </p:cNvPr>
          <p:cNvSpPr txBox="1"/>
          <p:nvPr userDrawn="1"/>
        </p:nvSpPr>
        <p:spPr>
          <a:xfrm>
            <a:off x="5632175" y="1310207"/>
            <a:ext cx="1616764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i="0" spc="0" baseline="0" dirty="0">
                <a:solidFill>
                  <a:schemeClr val="bg1"/>
                </a:solidFill>
                <a:latin typeface="Apex Rounded"/>
                <a:ea typeface="Apex Rounded Book" pitchFamily="2" charset="0"/>
                <a:cs typeface="Apex Rounded" charset="0"/>
              </a:rPr>
              <a:t>SCHOOL LUNCH HERO DAY!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439AB7C-69A6-4766-B1A8-B34BF96D47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38" y="34635"/>
            <a:ext cx="789021" cy="747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BBDC539-87D7-443C-BA0E-A6C9C5DD73C0}"/>
              </a:ext>
            </a:extLst>
          </p:cNvPr>
          <p:cNvSpPr txBox="1"/>
          <p:nvPr userDrawn="1"/>
        </p:nvSpPr>
        <p:spPr>
          <a:xfrm>
            <a:off x="191109" y="5195185"/>
            <a:ext cx="1411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0" spc="200" baseline="0" dirty="0">
                <a:solidFill>
                  <a:schemeClr val="tx1"/>
                </a:solidFill>
                <a:latin typeface="Apex Rounded"/>
                <a:ea typeface="Apex Rounded Book" pitchFamily="2" charset="0"/>
                <a:cs typeface="Apex Rounded" charset="0"/>
              </a:rPr>
              <a:t>MEMORIAL DAY</a:t>
            </a:r>
          </a:p>
        </p:txBody>
      </p:sp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336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4/30/18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6F0B-F33C-ED49-9C88-482005D67C75}" type="datetimeFigureOut">
              <a:rPr lang="en-US" smtClean="0"/>
              <a:t>4/30/18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80AD1D8-61B2-4794-874E-02EF0DC7F8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92" t="21775" r="18191" b="17282"/>
          <a:stretch/>
        </p:blipFill>
        <p:spPr>
          <a:xfrm rot="2503134">
            <a:off x="7162793" y="3134807"/>
            <a:ext cx="1970373" cy="11786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1352" y="653017"/>
            <a:ext cx="2377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Middle School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547857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3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31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24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Plain Whole Wheat Bagel 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HOT Mini Cheese Omelet with French Toast Stick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, French Toast Muffin</a:t>
                      </a:r>
                    </a:p>
                    <a:p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Zees Cinnamon Crisp Bar 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with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Chex with Zac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 with 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Omega Bar Blackberry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with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Zees Berry Apple Crisp Bar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Jumpstart Breakfast: Mini </a:t>
                      </a:r>
                      <a:r>
                        <a:rPr kumimoji="0" lang="en-US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with String Cheese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with Zac Attack Strawberry 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Breakfast Ranchero Scramble with Scoops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for Scholars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with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with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Crumble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201053"/>
              </p:ext>
            </p:extLst>
          </p:nvPr>
        </p:nvGraphicFramePr>
        <p:xfrm>
          <a:off x="7380556" y="1296364"/>
          <a:ext cx="1534844" cy="3571939"/>
        </p:xfrm>
        <a:graphic>
          <a:graphicData uri="http://schemas.openxmlformats.org/drawingml/2006/table">
            <a:tbl>
              <a:tblPr/>
              <a:tblGrid>
                <a:gridCol w="153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4748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2356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You’ll love the new breakfast versions of our popular Fiesta Scoops! Try these hearty breakfast scrambles in either classic Enchilada or zesty Ranchero flavors.</a:t>
                      </a: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Look for them on the menu on </a:t>
                      </a:r>
                      <a:r>
                        <a:rPr lang="en-US" sz="1100" b="1" i="0" dirty="0" smtClean="0">
                          <a:solidFill>
                            <a:srgbClr val="FF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May 23!</a:t>
                      </a:r>
                      <a:endParaRPr lang="en-US" sz="1100" b="1" i="0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AutoShape 88">
            <a:extLst>
              <a:ext uri="{FF2B5EF4-FFF2-40B4-BE49-F238E27FC236}">
                <a16:creationId xmlns:a16="http://schemas.microsoft.com/office/drawing/2014/main" xmlns="" id="{7B5DF5AB-4293-4433-B9DF-76918506DF72}"/>
              </a:ext>
            </a:extLst>
          </p:cNvPr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available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daily except when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juice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is offered three times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8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44550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Middle School Lunch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911917"/>
              </p:ext>
            </p:extLst>
          </p:nvPr>
        </p:nvGraphicFramePr>
        <p:xfrm>
          <a:off x="228600" y="1296365"/>
          <a:ext cx="6858000" cy="5235132"/>
        </p:xfrm>
        <a:graphic>
          <a:graphicData uri="http://schemas.openxmlformats.org/drawingml/2006/table">
            <a:tbl>
              <a:tblPr/>
              <a:tblGrid>
                <a:gridCol w="1397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3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31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24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325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Honey Mustard Chicken Wrap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rgbClr val="92D050"/>
                          </a:solidFill>
                        </a:rPr>
                        <a:t>Green Peas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Bag Lunch Inside Classroom</a:t>
                      </a:r>
                      <a:endParaRPr lang="en-US" sz="90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Buffalo Chicken </a:t>
                      </a:r>
                      <a:r>
                        <a:rPr lang="en-US" sz="900" dirty="0" err="1" smtClean="0"/>
                        <a:t>Crunchadilla</a:t>
                      </a:r>
                      <a:r>
                        <a:rPr lang="en-US" sz="90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rgbClr val="92D050"/>
                          </a:solidFill>
                        </a:rPr>
                        <a:t>Chopped Lettuce and Sliced Tomatoes with Ranch </a:t>
                      </a:r>
                      <a:endParaRPr lang="en-US" sz="900" dirty="0">
                        <a:solidFill>
                          <a:srgbClr val="92D050"/>
                        </a:solidFill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with a Whole Grain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178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Bites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Grape Tomatoes Pinto Beans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BBQ Chicken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Island Glazed Carrots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Bag Lunch Inside Classroom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Bean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Veggie Chef's Salad  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Five Cheese Lasagna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Chili Citrus Corn </a:t>
                      </a: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873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Spaghetti and Meatballs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Baby Carrots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Pizza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Bag Lunch Inside Classroom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Enchiladas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Blanched Broccoli Florets with Ranch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Oven Roasted Chicken Sandwich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Pizza Burger Bagel Melt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Blanched Broccoli Florets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Caesar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Chili Citrus Corn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Bag Lunch Inside Classroom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Caesar Salad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For Scholars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with Brown Rice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Bag Lunch Inside Classroom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with a Whole Grain 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AutoShape 88">
            <a:extLst>
              <a:ext uri="{FF2B5EF4-FFF2-40B4-BE49-F238E27FC236}">
                <a16:creationId xmlns:a16="http://schemas.microsoft.com/office/drawing/2014/main" xmlns="" id="{E6BD9223-40E4-4303-85D5-11FCE01A547B}"/>
              </a:ext>
            </a:extLst>
          </p:cNvPr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Lunch: choice of 1% or fat-free milk; fresh </a:t>
            </a:r>
            <a:r>
              <a: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available </a:t>
            </a:r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daily.</a:t>
            </a:r>
          </a:p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</a:t>
            </a:r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available daily – if not listed on the menu, available upon request.</a:t>
            </a:r>
          </a:p>
          <a:p>
            <a:endParaRPr lang="en-US" sz="700" kern="1200" dirty="0">
              <a:solidFill>
                <a:srgbClr val="C9D92E"/>
              </a:solidFill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r>
              <a:rPr lang="en-US" altLang="en-US" sz="700" dirty="0">
                <a:solidFill>
                  <a:srgbClr val="C9D92E"/>
                </a:solidFill>
                <a:latin typeface="Arial" charset="0"/>
                <a:ea typeface="Arial" charset="0"/>
                <a:cs typeface="Arial" charset="0"/>
                <a:sym typeface="Futura Std Book" charset="0"/>
              </a:rPr>
              <a:t>Vegetable of the day</a:t>
            </a:r>
          </a:p>
          <a:p>
            <a:pPr marL="91440" indent="-91440">
              <a:buFont typeface="Courier New" charset="0"/>
              <a:buChar char="o"/>
            </a:pPr>
            <a:endParaRPr lang="en-US" altLang="en-US" sz="700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endParaRPr lang="en-US" sz="700" i="1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endParaRPr lang="en-US" altLang="en-US" sz="700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pPr marL="91440" indent="-91440">
              <a:buFont typeface="Courier New" charset="0"/>
              <a:buChar char="o"/>
            </a:pPr>
            <a:endParaRPr lang="en-US" altLang="en-US" sz="700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</p:txBody>
      </p:sp>
      <p:graphicFrame>
        <p:nvGraphicFramePr>
          <p:cNvPr id="7" name="Group 89">
            <a:extLst>
              <a:ext uri="{FF2B5EF4-FFF2-40B4-BE49-F238E27FC236}">
                <a16:creationId xmlns:a16="http://schemas.microsoft.com/office/drawing/2014/main" xmlns="" id="{4CA0B634-88BD-4AA8-BFA5-5A3E9151E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50558"/>
              </p:ext>
            </p:extLst>
          </p:nvPr>
        </p:nvGraphicFramePr>
        <p:xfrm>
          <a:off x="7380556" y="952327"/>
          <a:ext cx="1534844" cy="4091670"/>
        </p:xfrm>
        <a:graphic>
          <a:graphicData uri="http://schemas.openxmlformats.org/drawingml/2006/table">
            <a:tbl>
              <a:tblPr/>
              <a:tblGrid>
                <a:gridCol w="153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Did you know?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This month, we’re celebrating some of our favorite people - </a:t>
                      </a:r>
                      <a:r>
                        <a:rPr lang="en-US" sz="11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school nutrition professionals </a:t>
                      </a:r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(May 4) and </a:t>
                      </a:r>
                      <a:r>
                        <a:rPr lang="en-US" sz="11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teachers</a:t>
                      </a:r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 (May 8)! </a:t>
                      </a: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Don’t forget to thank them and let them know how much you appreciate them – on this day, and year-round!</a:t>
                      </a: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0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799D188-01E7-4CC7-A33F-44200E595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5535" y="1296365"/>
            <a:ext cx="218762" cy="1687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F106B51-13C3-4123-AF0D-A7103E17F4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2340" y="2441280"/>
            <a:ext cx="1011276" cy="101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1477</TotalTime>
  <Words>426</Words>
  <Application>Microsoft Macintosh PowerPoint</Application>
  <PresentationFormat>Letter Paper (8.5x11 in)</PresentationFormat>
  <Paragraphs>108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Lunch Master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Tamiko Williams</cp:lastModifiedBy>
  <cp:revision>183</cp:revision>
  <cp:lastPrinted>2015-11-19T00:21:22Z</cp:lastPrinted>
  <dcterms:created xsi:type="dcterms:W3CDTF">2015-11-18T20:30:48Z</dcterms:created>
  <dcterms:modified xsi:type="dcterms:W3CDTF">2018-04-30T19:41:06Z</dcterms:modified>
</cp:coreProperties>
</file>