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0" r:id="rId2"/>
    <p:sldMasterId id="2147483662" r:id="rId3"/>
  </p:sldMasterIdLst>
  <p:notesMasterIdLst>
    <p:notesMasterId r:id="rId6"/>
  </p:notesMasterIdLst>
  <p:sldIdLst>
    <p:sldId id="267" r:id="rId4"/>
    <p:sldId id="270" r:id="rId5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16" userDrawn="1">
          <p15:clr>
            <a:srgbClr val="A4A3A4"/>
          </p15:clr>
        </p15:guide>
        <p15:guide id="2" pos="1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5DE"/>
    <a:srgbClr val="2F99C8"/>
    <a:srgbClr val="2F9ACA"/>
    <a:srgbClr val="FFFFFF"/>
    <a:srgbClr val="00A0D3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6" autoAdjust="0"/>
    <p:restoredTop sz="94943"/>
  </p:normalViewPr>
  <p:slideViewPr>
    <p:cSldViewPr snapToGrid="0" snapToObjects="1" showGuides="1">
      <p:cViewPr varScale="1">
        <p:scale>
          <a:sx n="78" d="100"/>
          <a:sy n="78" d="100"/>
        </p:scale>
        <p:origin x="-2088" y="-112"/>
      </p:cViewPr>
      <p:guideLst>
        <p:guide orient="horz" pos="816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bleStyles" Target="tableStyle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98421-F633-4114-B52E-6B97FAA316E0}" type="datetimeFigureOut">
              <a:rPr lang="en-US" smtClean="0"/>
              <a:t>4/3/18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3A66D-A714-4125-B831-70295BFC7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0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3A66D-A714-4125-B831-70295BFC77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87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>
          <a:xfrm>
            <a:off x="228600" y="4910667"/>
            <a:ext cx="6904037" cy="1261533"/>
          </a:xfrm>
          <a:prstGeom prst="round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50310659"/>
              </p:ext>
            </p:extLst>
          </p:nvPr>
        </p:nvGraphicFramePr>
        <p:xfrm>
          <a:off x="228600" y="990600"/>
          <a:ext cx="6904037" cy="5183188"/>
        </p:xfrm>
        <a:graphic>
          <a:graphicData uri="http://schemas.openxmlformats.org/drawingml/2006/table">
            <a:tbl>
              <a:tblPr/>
              <a:tblGrid>
                <a:gridCol w="1381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95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3688"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C6C6C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Monday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C6C6C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22324" marR="22324" marT="22324" marB="223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C6C6C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Tuesday</a:t>
                      </a:r>
                      <a:endParaRPr kumimoji="0" lang="en-US" altLang="en-US" sz="800" b="1" i="0" u="none" strike="noStrike" cap="none" normalizeH="0" baseline="0">
                        <a:ln>
                          <a:noFill/>
                        </a:ln>
                        <a:solidFill>
                          <a:srgbClr val="6C6C6C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C6C6C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Wednesday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6C6C6C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C6C6C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Thursday</a:t>
                      </a:r>
                      <a:endParaRPr kumimoji="0" lang="en-US" altLang="en-US" sz="800" b="1" i="0" u="none" strike="noStrike" cap="none" normalizeH="0" baseline="0">
                        <a:ln>
                          <a:noFill/>
                        </a:ln>
                        <a:solidFill>
                          <a:srgbClr val="6C6C6C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C6C6C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Friday</a:t>
                      </a:r>
                      <a:endParaRPr kumimoji="0" lang="en-US" altLang="en-US" sz="800" b="1" i="0" u="none" strike="noStrike" cap="none" normalizeH="0" baseline="0">
                        <a:ln>
                          <a:noFill/>
                        </a:ln>
                        <a:solidFill>
                          <a:srgbClr val="6C6C6C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Helvetica" charset="0"/>
                        </a:rPr>
                        <a:t>2</a:t>
                      </a:r>
                    </a:p>
                  </a:txBody>
                  <a:tcPr marL="35719" marR="35719" marT="35719" marB="35719" anchor="b" horzOverflow="overflow">
                    <a:lnL>
                      <a:noFill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3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4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5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6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Helvetica" charset="0"/>
                        </a:rPr>
                        <a:t>9</a:t>
                      </a:r>
                    </a:p>
                  </a:txBody>
                  <a:tcPr marL="35719" marR="35719" marT="35719" marB="35719" anchor="b" horzOverflow="overflow">
                    <a:lnL>
                      <a:noFill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10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11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12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algn="r"/>
                      <a:r>
                        <a:rPr lang="en-US" sz="1400" baseline="0" dirty="0">
                          <a:solidFill>
                            <a:srgbClr val="00A0D3"/>
                          </a:solidFill>
                          <a:latin typeface="Apex Rounded Book" charset="0"/>
                          <a:ea typeface="Apex Rounded Book" charset="0"/>
                          <a:cs typeface="Apex Rounded Book" charset="0"/>
                        </a:rPr>
                        <a:t>13</a:t>
                      </a: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7900"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16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>
                      <a:noFill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17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18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19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20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7900"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23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>
                      <a:noFill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24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25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26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27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7900"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pex Rounded Book" charset="0"/>
                          <a:ea typeface="Apex Rounded Book" charset="0"/>
                          <a:cs typeface="Apex Rounded Book" charset="0"/>
                          <a:sym typeface="Futura Std Bold" charset="0"/>
                        </a:rPr>
                        <a:t>30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Helvetica" charset="0"/>
                      </a:endParaRPr>
                    </a:p>
                  </a:txBody>
                  <a:tcPr marL="35719" marR="35719" marT="35719" marB="35719" anchor="b" horzOverflow="overflow">
                    <a:lnL>
                      <a:noFill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Futura Std Bold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Futura Std Bold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Futura Std Bold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 rtl="0" eaLnBrk="1" latinLnBrk="0" hangingPunct="1"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rtl="0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 kern="12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pex Rounded Book" charset="0"/>
                        <a:ea typeface="Apex Rounded Book" charset="0"/>
                        <a:cs typeface="Apex Rounded Book" charset="0"/>
                        <a:sym typeface="Futura Std Bold" charset="0"/>
                      </a:endParaRPr>
                    </a:p>
                  </a:txBody>
                  <a:tcPr marL="35719" marR="35719" marT="35719" marB="35719" anchor="b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18" y="34635"/>
            <a:ext cx="865732" cy="7473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810" y="245129"/>
            <a:ext cx="2067662" cy="3217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5270"/>
            <a:ext cx="9144000" cy="294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0697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144" userDrawn="1">
          <p15:clr>
            <a:srgbClr val="FBAE40"/>
          </p15:clr>
        </p15:guide>
        <p15:guide id="2" pos="4488" userDrawn="1">
          <p15:clr>
            <a:srgbClr val="FBAE40"/>
          </p15:clr>
        </p15:guide>
        <p15:guide id="3" orient="horz" pos="336" userDrawn="1">
          <p15:clr>
            <a:srgbClr val="FBAE40"/>
          </p15:clr>
        </p15:guide>
        <p15:guide id="4" orient="horz" pos="168" userDrawn="1">
          <p15:clr>
            <a:srgbClr val="FBAE40"/>
          </p15:clr>
        </p15:guide>
        <p15:guide id="5" orient="horz" pos="4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7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84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3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37F7645-DD2B-2748-9CFD-342911C67C84}" type="datetimeFigureOut">
              <a:rPr lang="en-US" smtClean="0"/>
              <a:t>4/3/18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F1051C0-946D-C645-B272-7C56E25C5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6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696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46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0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5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0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8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959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6F0B-F33C-ED49-9C88-482005D67C75}" type="datetimeFigureOut">
              <a:rPr lang="en-US" smtClean="0"/>
              <a:t>4/3/18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5A767-719C-DF48-B150-6D213715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37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31352" y="653017"/>
            <a:ext cx="1831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MS Breakfast Menus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12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18065"/>
              </p:ext>
            </p:extLst>
          </p:nvPr>
        </p:nvGraphicFramePr>
        <p:xfrm>
          <a:off x="243840" y="1296365"/>
          <a:ext cx="6842760" cy="4855579"/>
        </p:xfrm>
        <a:graphic>
          <a:graphicData uri="http://schemas.openxmlformats.org/drawingml/2006/table">
            <a:tbl>
              <a:tblPr/>
              <a:tblGrid>
                <a:gridCol w="13824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31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31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24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8384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Cinnamon Chex with Honey Grahams</a:t>
                      </a:r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HOT Cinnamon Toast Bagel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Breakfast Cinnamon Crumble</a:t>
                      </a:r>
                    </a:p>
                    <a:p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French Toast Muffin</a:t>
                      </a:r>
                    </a:p>
                    <a:p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Blueberry Muffin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72273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Zee Zees Cinnamon Crisp Bar 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String Cheese &amp; Cinnamon Grahams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HOT Pancakes with Syrup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Banana Muffin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Plain Whole Wheat Bagel &amp; Cream Cheese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8061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Yogurt with Granola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String Cheese with Cinnamon Grahams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French Toast Muffin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Zee Zees Berry Apple Crisp Bar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Jumpstart Breakfast: Mini </a:t>
                      </a:r>
                      <a:r>
                        <a:rPr kumimoji="0" lang="en-US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Dipperdoodle</a:t>
                      </a: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 &amp; String Cheese 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7985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Yogurt with Honey Grahams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Lemon Muffin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Breakfast Cinnamon Crumble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HOT Cheddar Cheese and Omelet </a:t>
                      </a:r>
                      <a:r>
                        <a:rPr kumimoji="0" lang="en-US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Gordita</a:t>
                      </a: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Yogurt with Educational Snacks</a:t>
                      </a:r>
                    </a:p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43412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String Cheese &amp; Cinnamon Grahams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91440" marR="0" lvl="0" indent="-9144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7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25257"/>
              </p:ext>
            </p:extLst>
          </p:nvPr>
        </p:nvGraphicFramePr>
        <p:xfrm>
          <a:off x="7380556" y="1296364"/>
          <a:ext cx="1534844" cy="3085830"/>
        </p:xfrm>
        <a:graphic>
          <a:graphicData uri="http://schemas.openxmlformats.org/drawingml/2006/table">
            <a:tbl>
              <a:tblPr/>
              <a:tblGrid>
                <a:gridCol w="153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32121">
                <a:tc>
                  <a:txBody>
                    <a:bodyPr/>
                    <a:lstStyle>
                      <a:lvl1pPr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Futura Std Bold" charset="0"/>
                        </a:rPr>
                        <a:t>What's New?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Helvetica" charset="0"/>
                      </a:endParaRPr>
                    </a:p>
                  </a:txBody>
                  <a:tcPr marL="35719" marR="35719" marT="35735" marB="3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4214">
                <a:tc>
                  <a:txBody>
                    <a:bodyPr/>
                    <a:lstStyle>
                      <a:lvl1pPr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algn="l"/>
                      <a:endParaRPr lang="en-US" sz="1100" b="0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r>
                        <a:rPr lang="en-US" sz="1100" b="0" i="0" dirty="0">
                          <a:latin typeface="Arial" charset="0"/>
                          <a:ea typeface="Arial" charset="0"/>
                          <a:cs typeface="Arial" charset="0"/>
                        </a:rPr>
                        <a:t>Our favorite </a:t>
                      </a:r>
                      <a:r>
                        <a:rPr lang="en-US" sz="1100" b="1" i="0" dirty="0">
                          <a:latin typeface="Arial" charset="0"/>
                          <a:ea typeface="Arial" charset="0"/>
                          <a:cs typeface="Arial" charset="0"/>
                        </a:rPr>
                        <a:t>Zee Zees </a:t>
                      </a:r>
                      <a:r>
                        <a:rPr lang="en-US" sz="1100" b="0" i="0" dirty="0">
                          <a:latin typeface="Arial" charset="0"/>
                          <a:ea typeface="Arial" charset="0"/>
                          <a:cs typeface="Arial" charset="0"/>
                        </a:rPr>
                        <a:t>bar – now available in </a:t>
                      </a:r>
                      <a:r>
                        <a:rPr lang="en-US" sz="1100" b="1" i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Cinnamon </a:t>
                      </a:r>
                      <a:r>
                        <a:rPr lang="en-US" sz="1100" b="1" i="0" dirty="0">
                          <a:latin typeface="Arial" charset="0"/>
                          <a:ea typeface="Arial" charset="0"/>
                          <a:cs typeface="Arial" charset="0"/>
                        </a:rPr>
                        <a:t>Crisp!  </a:t>
                      </a: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r>
                        <a:rPr lang="en-US" sz="1100" b="1" i="0" dirty="0">
                          <a:latin typeface="Arial" charset="0"/>
                          <a:ea typeface="Arial" charset="0"/>
                          <a:cs typeface="Arial" charset="0"/>
                        </a:rPr>
                        <a:t>Try it on </a:t>
                      </a:r>
                      <a:r>
                        <a:rPr lang="en-US" sz="1100" b="1" i="0" dirty="0" smtClean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4/9!</a:t>
                      </a:r>
                      <a:endParaRPr lang="en-US" sz="1100" b="1" i="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5719" marR="35719" marT="35735" marB="3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AutoShape 88">
            <a:extLst>
              <a:ext uri="{FF2B5EF4-FFF2-40B4-BE49-F238E27FC236}">
                <a16:creationId xmlns:a16="http://schemas.microsoft.com/office/drawing/2014/main" xmlns="" id="{7F8B92B3-D9A0-47DA-A9C4-1CDF6CF7E586}"/>
              </a:ext>
            </a:extLst>
          </p:cNvPr>
          <p:cNvSpPr>
            <a:spLocks/>
          </p:cNvSpPr>
          <p:nvPr/>
        </p:nvSpPr>
        <p:spPr bwMode="auto">
          <a:xfrm>
            <a:off x="7380556" y="4846415"/>
            <a:ext cx="1661650" cy="107355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111" tIns="25111" rIns="25111" bIns="25111" anchor="ctr"/>
          <a:lstStyle>
            <a:lvl1pPr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1pPr>
            <a:lvl2pPr marL="742950" indent="-28575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2pPr>
            <a:lvl3pPr marL="1143000" indent="-22860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3pPr>
            <a:lvl4pPr marL="1600200" indent="-22860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4pPr>
            <a:lvl5pPr marL="2057400" indent="-22860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9pPr>
          </a:lstStyle>
          <a:p>
            <a:r>
              <a:rPr lang="en-US" sz="700" b="1" dirty="0">
                <a:latin typeface="Arial" charset="0"/>
                <a:ea typeface="Arial" charset="0"/>
                <a:cs typeface="Arial" charset="0"/>
              </a:rPr>
              <a:t>Breakfast</a:t>
            </a:r>
            <a:r>
              <a:rPr lang="en-US" sz="700" dirty="0">
                <a:latin typeface="Arial" charset="0"/>
                <a:ea typeface="Arial" charset="0"/>
                <a:cs typeface="Arial" charset="0"/>
              </a:rPr>
              <a:t>: choice of 1% or fat-free milk; fresh </a:t>
            </a:r>
            <a:r>
              <a:rPr lang="en-US" sz="7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700" dirty="0">
                <a:latin typeface="Arial" charset="0"/>
                <a:ea typeface="Arial" charset="0"/>
                <a:cs typeface="Arial" charset="0"/>
              </a:rPr>
              <a:t>available daily except when </a:t>
            </a:r>
            <a:r>
              <a:rPr lang="en-US" sz="7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700" dirty="0">
                <a:latin typeface="Arial" charset="0"/>
                <a:ea typeface="Arial" charset="0"/>
                <a:cs typeface="Arial" charset="0"/>
              </a:rPr>
              <a:t>juice is </a:t>
            </a:r>
            <a:r>
              <a:rPr lang="en-US" sz="700" dirty="0" err="1" smtClean="0">
                <a:latin typeface="Arial" charset="0"/>
                <a:ea typeface="Arial" charset="0"/>
                <a:cs typeface="Arial" charset="0"/>
              </a:rPr>
              <a:t>oered</a:t>
            </a:r>
            <a:r>
              <a:rPr lang="en-US" sz="7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700" dirty="0">
                <a:latin typeface="Arial" charset="0"/>
                <a:ea typeface="Arial" charset="0"/>
                <a:cs typeface="Arial" charset="0"/>
              </a:rPr>
              <a:t>three times per week.</a:t>
            </a:r>
          </a:p>
          <a:p>
            <a:r>
              <a:rPr lang="en-US" sz="700" b="1" dirty="0">
                <a:latin typeface="Arial" charset="0"/>
                <a:ea typeface="Arial" charset="0"/>
                <a:cs typeface="Arial" charset="0"/>
              </a:rPr>
              <a:t> </a:t>
            </a:r>
            <a:endParaRPr lang="en-US" sz="7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700" i="1" dirty="0">
                <a:latin typeface="Arial" charset="0"/>
                <a:ea typeface="Arial" charset="0"/>
                <a:cs typeface="Arial" charset="0"/>
              </a:rPr>
              <a:t> </a:t>
            </a:r>
            <a:endParaRPr lang="en-US" sz="7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700" i="1" dirty="0">
                <a:latin typeface="Arial" charset="0"/>
                <a:ea typeface="Arial" charset="0"/>
                <a:cs typeface="Arial" charset="0"/>
              </a:rPr>
              <a:t>This institution is an equal opportunity provider</a:t>
            </a:r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F8D3E8-A84C-469A-8259-DEDFBC76CF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4889" b="25855"/>
          <a:stretch/>
        </p:blipFill>
        <p:spPr>
          <a:xfrm rot="21061689">
            <a:off x="7425135" y="2642883"/>
            <a:ext cx="1380624" cy="68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06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89"/>
          <p:cNvGraphicFramePr>
            <a:graphicFrameLocks noGrp="1"/>
          </p:cNvGraphicFramePr>
          <p:nvPr>
            <p:extLst/>
          </p:nvPr>
        </p:nvGraphicFramePr>
        <p:xfrm>
          <a:off x="7380556" y="1296365"/>
          <a:ext cx="1534844" cy="3236659"/>
        </p:xfrm>
        <a:graphic>
          <a:graphicData uri="http://schemas.openxmlformats.org/drawingml/2006/table">
            <a:tbl>
              <a:tblPr/>
              <a:tblGrid>
                <a:gridCol w="153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81620">
                <a:tc>
                  <a:txBody>
                    <a:bodyPr/>
                    <a:lstStyle>
                      <a:lvl1pPr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457200"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4572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A0D3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Futura Std Bold" charset="0"/>
                        </a:rPr>
                        <a:t>What's New?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A0D3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Helvetica" charset="0"/>
                      </a:endParaRPr>
                    </a:p>
                  </a:txBody>
                  <a:tcPr marL="35719" marR="35719" marT="35735" marB="3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99902">
                <a:tc>
                  <a:txBody>
                    <a:bodyPr/>
                    <a:lstStyle>
                      <a:lvl1pPr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 defTabSz="0"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defTabSz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r>
                        <a:rPr lang="en-US" sz="1100" b="0" i="0" dirty="0">
                          <a:latin typeface="Arial" charset="0"/>
                          <a:ea typeface="Arial" charset="0"/>
                          <a:cs typeface="Arial" charset="0"/>
                        </a:rPr>
                        <a:t>Spiced up sides!  Try our new veggie pairings - </a:t>
                      </a:r>
                      <a:r>
                        <a:rPr lang="en-US" sz="1100" b="1" i="0" dirty="0">
                          <a:latin typeface="Arial" charset="0"/>
                          <a:ea typeface="Arial" charset="0"/>
                          <a:cs typeface="Arial" charset="0"/>
                        </a:rPr>
                        <a:t>Island Glazed Carrots </a:t>
                      </a:r>
                      <a:r>
                        <a:rPr lang="en-US" sz="1100" b="0" i="0" dirty="0">
                          <a:latin typeface="Arial" charset="0"/>
                          <a:ea typeface="Arial" charset="0"/>
                          <a:cs typeface="Arial" charset="0"/>
                        </a:rPr>
                        <a:t>and </a:t>
                      </a:r>
                      <a:r>
                        <a:rPr lang="en-US" sz="1100" b="1" i="0" dirty="0">
                          <a:latin typeface="Arial" charset="0"/>
                          <a:ea typeface="Arial" charset="0"/>
                          <a:cs typeface="Arial" charset="0"/>
                        </a:rPr>
                        <a:t>Chili Citrus Corn</a:t>
                      </a:r>
                      <a:r>
                        <a:rPr lang="en-US" sz="1100" b="0" i="0" dirty="0">
                          <a:latin typeface="Arial" charset="0"/>
                          <a:ea typeface="Arial" charset="0"/>
                          <a:cs typeface="Arial" charset="0"/>
                        </a:rPr>
                        <a:t>.</a:t>
                      </a: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highlight>
                          <a:srgbClr val="FFFF00"/>
                        </a:highlight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0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l"/>
                      <a:endParaRPr lang="en-US" sz="1100" b="1" i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5719" marR="35719" marT="35735" marB="3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1832" y="644550"/>
            <a:ext cx="1831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MS Lunch Menus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AutoShape 88">
            <a:extLst>
              <a:ext uri="{FF2B5EF4-FFF2-40B4-BE49-F238E27FC236}">
                <a16:creationId xmlns:a16="http://schemas.microsoft.com/office/drawing/2014/main" xmlns="" id="{569B5101-9AB1-4FE4-A391-D03E738C2D71}"/>
              </a:ext>
            </a:extLst>
          </p:cNvPr>
          <p:cNvSpPr>
            <a:spLocks/>
          </p:cNvSpPr>
          <p:nvPr/>
        </p:nvSpPr>
        <p:spPr bwMode="auto">
          <a:xfrm>
            <a:off x="7380556" y="4846415"/>
            <a:ext cx="1661650" cy="107355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111" tIns="25111" rIns="25111" bIns="25111" anchor="ctr"/>
          <a:lstStyle>
            <a:lvl1pPr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1pPr>
            <a:lvl2pPr marL="742950" indent="-28575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2pPr>
            <a:lvl3pPr marL="1143000" indent="-22860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3pPr>
            <a:lvl4pPr marL="1600200" indent="-22860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4pPr>
            <a:lvl5pPr marL="2057400" indent="-228600" defTabSz="6413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  <a:defRPr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9pPr>
          </a:lstStyle>
          <a:p>
            <a:endParaRPr lang="en-US" sz="700" kern="12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700" kern="12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Lunch: choice of 1% or fat-free milk; fresh </a:t>
            </a:r>
            <a:r>
              <a:rPr lang="en-US" sz="700" kern="12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700" kern="12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available daily.</a:t>
            </a:r>
          </a:p>
          <a:p>
            <a:endParaRPr lang="en-US" sz="700" kern="12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700" kern="12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Dairy-free (DF) and vegetarian (V)</a:t>
            </a:r>
            <a:r>
              <a:rPr lang="en-US" sz="700" dirty="0">
                <a:latin typeface="Arial" charset="0"/>
                <a:ea typeface="Arial" charset="0"/>
                <a:cs typeface="Arial" charset="0"/>
              </a:rPr>
              <a:t> options </a:t>
            </a:r>
            <a:r>
              <a:rPr lang="en-US" sz="700" kern="12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available daily – if not listed on the menu, available upon request.</a:t>
            </a:r>
          </a:p>
          <a:p>
            <a:endParaRPr lang="en-US" sz="700" kern="12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marL="91440" indent="-91440">
              <a:buFont typeface="Courier New" charset="0"/>
              <a:buChar char="o"/>
            </a:pPr>
            <a:r>
              <a:rPr lang="en-US" altLang="en-US" sz="700" dirty="0">
                <a:latin typeface="Arial" charset="0"/>
                <a:ea typeface="Arial" charset="0"/>
                <a:cs typeface="Arial" charset="0"/>
                <a:sym typeface="Futura Std Book" charset="0"/>
              </a:rPr>
              <a:t>Vegetable of the day</a:t>
            </a:r>
          </a:p>
          <a:p>
            <a:pPr marL="91440" indent="-91440">
              <a:buFont typeface="Courier New" charset="0"/>
              <a:buChar char="o"/>
            </a:pPr>
            <a:endParaRPr lang="en-US" altLang="en-US" sz="700" dirty="0">
              <a:latin typeface="Arial" charset="0"/>
              <a:ea typeface="Arial" charset="0"/>
              <a:cs typeface="Arial" charset="0"/>
              <a:sym typeface="Futura Std Book" charset="0"/>
            </a:endParaRPr>
          </a:p>
          <a:p>
            <a:endParaRPr lang="en-US" sz="700" i="1" dirty="0">
              <a:latin typeface="Arial" charset="0"/>
              <a:ea typeface="Arial" charset="0"/>
              <a:cs typeface="Arial" charset="0"/>
              <a:sym typeface="Futura Std Book" charset="0"/>
            </a:endParaRPr>
          </a:p>
          <a:p>
            <a:r>
              <a:rPr lang="en-US" sz="700" i="1" dirty="0">
                <a:latin typeface="Arial" charset="0"/>
                <a:ea typeface="Arial" charset="0"/>
                <a:cs typeface="Arial" charset="0"/>
              </a:rPr>
              <a:t>This institution is an equal opportunity provider</a:t>
            </a:r>
            <a:endParaRPr lang="en-US" sz="700" dirty="0">
              <a:latin typeface="Arial" charset="0"/>
              <a:ea typeface="Arial" charset="0"/>
              <a:cs typeface="Arial" charset="0"/>
            </a:endParaRPr>
          </a:p>
          <a:p>
            <a:pPr marL="91440" indent="-91440">
              <a:buFont typeface="Courier New" charset="0"/>
              <a:buChar char="o"/>
            </a:pPr>
            <a:endParaRPr lang="en-US" altLang="en-US" sz="700" dirty="0">
              <a:latin typeface="Arial" charset="0"/>
              <a:ea typeface="Arial" charset="0"/>
              <a:cs typeface="Arial" charset="0"/>
              <a:sym typeface="Futura Std Book" charset="0"/>
            </a:endParaRPr>
          </a:p>
          <a:p>
            <a:pPr marL="91440" indent="-91440">
              <a:buFont typeface="Courier New" charset="0"/>
              <a:buChar char="o"/>
            </a:pPr>
            <a:endParaRPr lang="en-US" altLang="en-US" sz="700" dirty="0">
              <a:latin typeface="Arial" charset="0"/>
              <a:ea typeface="Arial" charset="0"/>
              <a:cs typeface="Arial" charset="0"/>
              <a:sym typeface="Futura Std Book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84846DC-D131-4709-91FF-A7C2D1B55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180" y="2824182"/>
            <a:ext cx="1237595" cy="1243692"/>
          </a:xfrm>
          <a:prstGeom prst="rect">
            <a:avLst/>
          </a:prstGeom>
        </p:spPr>
      </p:pic>
      <p:graphicFrame>
        <p:nvGraphicFramePr>
          <p:cNvPr id="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060027"/>
              </p:ext>
            </p:extLst>
          </p:nvPr>
        </p:nvGraphicFramePr>
        <p:xfrm>
          <a:off x="161831" y="1280765"/>
          <a:ext cx="7070099" cy="4992780"/>
        </p:xfrm>
        <a:graphic>
          <a:graphicData uri="http://schemas.openxmlformats.org/drawingml/2006/table">
            <a:tbl>
              <a:tblPr/>
              <a:tblGrid>
                <a:gridCol w="14908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82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9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78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72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85357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Chicken Teriyaki with Brown Rice (DF)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Edamame (legume)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Sunny Sandwich Kit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Green Peas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Bag Lunch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Inside Classroom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General Tso's Chicken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Chopped Lettuce and Sliced Tomatoes with Ranch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Fiesta Scoops with Three Layer Dip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Sweet Potatoes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8928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Philly Cheesesteak Sandwich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Tomatoes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Pinto Beans (legume)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Baked Mac &amp; Cheese and Glazed Carrots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Bag Lunch Inside Classroom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Flame Broiled Cheeseburger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Chopped Lettuce and Sliced Tomatoes with Ranch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Honey Mustard Salad with Chicken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Corn and Tomato Salad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8061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Spaghetti Marinara with Mozzarella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Baby Carrots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Pinto Beans (legume)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Cheesy Ravioli (VG)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Green Peas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Bag Lunch Inside Classroom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Garden Ranch Chicken Salad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Blanched Broccoli Florets with Ranch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Honey Mustard Chicken Wrap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Seasoned Green Beans 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7985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BBQ Meatballs with Cheesy Rice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Edamae</a:t>
                      </a: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  Broccoli Florets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Jumbo Meatball with Penne Pasta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Steamed Corn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Bag Lunch Inside Classroom</a:t>
                      </a:r>
                      <a:endParaRPr kumimoji="0" lang="en-US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Baked Mac &amp; Cheese and BBQ Chicken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/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Chopped Lettuce  Sliced Tomatoes with Ranch 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endParaRPr kumimoji="0" lang="en-US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Chicken Salad Sandwich Seasoned Green Beans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elvetica" charset="0"/>
                        <a:cs typeface="Arial" charset="0"/>
                        <a:sym typeface="Helvetica" charset="0"/>
                      </a:endParaRP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43412">
                <a:tc>
                  <a:txBody>
                    <a:bodyPr/>
                    <a:lstStyle>
                      <a:lvl1pPr marL="171450" indent="-1714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1pPr>
                      <a:lvl2pPr marL="742950" indent="-28575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2pPr>
                      <a:lvl3pPr marL="11430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3pPr>
                      <a:lvl4pPr marL="16002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4pPr>
                      <a:lvl5pPr marL="2057400" indent="-228600" algn="ctr"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  <a:defRPr sz="2000">
                          <a:solidFill>
                            <a:srgbClr val="000000"/>
                          </a:solidFill>
                          <a:latin typeface="Gill Sans" charset="0"/>
                          <a:ea typeface="Gill Sans" charset="0"/>
                          <a:cs typeface="Gill Sans" charset="0"/>
                          <a:sym typeface="Gill Sans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Sesame Chicken Wrap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Baby Carrots</a:t>
                      </a:r>
                    </a:p>
                    <a:p>
                      <a:pPr marL="171450" marR="0" lvl="0" indent="-17145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elvetica" charset="0"/>
                          <a:cs typeface="Arial" charset="0"/>
                          <a:sym typeface="Helvetica" charset="0"/>
                        </a:rPr>
                        <a:t>Edamame </a:t>
                      </a:r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 marL="25116" marR="25116" marT="25111" marB="251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7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unch Master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1603</TotalTime>
  <Words>362</Words>
  <Application>Microsoft Macintosh PowerPoint</Application>
  <PresentationFormat>Letter Paper (8.5x11 in)</PresentationFormat>
  <Paragraphs>102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Lunch Master</vt:lpstr>
      <vt:lpstr>1_Custom Design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Dashner</dc:creator>
  <cp:lastModifiedBy>Tamiko Williams</cp:lastModifiedBy>
  <cp:revision>166</cp:revision>
  <cp:lastPrinted>2017-05-08T18:12:44Z</cp:lastPrinted>
  <dcterms:created xsi:type="dcterms:W3CDTF">2015-11-18T20:30:48Z</dcterms:created>
  <dcterms:modified xsi:type="dcterms:W3CDTF">2018-04-03T14:24:18Z</dcterms:modified>
</cp:coreProperties>
</file>